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9" r:id="rId10"/>
    <p:sldId id="264" r:id="rId11"/>
    <p:sldId id="265" r:id="rId12"/>
    <p:sldId id="267" r:id="rId13"/>
    <p:sldId id="266" r:id="rId14"/>
    <p:sldId id="268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827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4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64AA33F3-1743-45AD-BA42-E3C502E46E95}" type="datetimeFigureOut">
              <a:rPr lang="en-US" smtClean="0"/>
              <a:t>5/6/2012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CEE4988A-D2FC-48F5-8F1B-14105C341B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A33F3-1743-45AD-BA42-E3C502E46E95}" type="datetimeFigureOut">
              <a:rPr lang="en-US" smtClean="0"/>
              <a:t>5/6/2012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4988A-D2FC-48F5-8F1B-14105C341B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A33F3-1743-45AD-BA42-E3C502E46E95}" type="datetimeFigureOut">
              <a:rPr lang="en-US" smtClean="0"/>
              <a:t>5/6/2012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4988A-D2FC-48F5-8F1B-14105C341B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A33F3-1743-45AD-BA42-E3C502E46E95}" type="datetimeFigureOut">
              <a:rPr lang="en-US" smtClean="0"/>
              <a:t>5/6/2012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4988A-D2FC-48F5-8F1B-14105C341B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A33F3-1743-45AD-BA42-E3C502E46E95}" type="datetimeFigureOut">
              <a:rPr lang="en-US" smtClean="0"/>
              <a:t>5/6/2012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4988A-D2FC-48F5-8F1B-14105C341B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A33F3-1743-45AD-BA42-E3C502E46E95}" type="datetimeFigureOut">
              <a:rPr lang="en-US" smtClean="0"/>
              <a:t>5/6/2012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4988A-D2FC-48F5-8F1B-14105C341B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4AA33F3-1743-45AD-BA42-E3C502E46E95}" type="datetimeFigureOut">
              <a:rPr lang="en-US" smtClean="0"/>
              <a:t>5/6/2012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EE4988A-D2FC-48F5-8F1B-14105C341BCC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64AA33F3-1743-45AD-BA42-E3C502E46E95}" type="datetimeFigureOut">
              <a:rPr lang="en-US" smtClean="0"/>
              <a:t>5/6/2012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CEE4988A-D2FC-48F5-8F1B-14105C341B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A33F3-1743-45AD-BA42-E3C502E46E95}" type="datetimeFigureOut">
              <a:rPr lang="en-US" smtClean="0"/>
              <a:t>5/6/2012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4988A-D2FC-48F5-8F1B-14105C341B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A33F3-1743-45AD-BA42-E3C502E46E95}" type="datetimeFigureOut">
              <a:rPr lang="en-US" smtClean="0"/>
              <a:t>5/6/2012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4988A-D2FC-48F5-8F1B-14105C341B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A33F3-1743-45AD-BA42-E3C502E46E95}" type="datetimeFigureOut">
              <a:rPr lang="en-US" smtClean="0"/>
              <a:t>5/6/2012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4988A-D2FC-48F5-8F1B-14105C341B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64AA33F3-1743-45AD-BA42-E3C502E46E95}" type="datetimeFigureOut">
              <a:rPr lang="en-US" smtClean="0"/>
              <a:t>5/6/2012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CEE4988A-D2FC-48F5-8F1B-14105C341BC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4.xml"/><Relationship Id="rId1" Type="http://schemas.openxmlformats.org/officeDocument/2006/relationships/video" Target="file:///C:\Users\jluckey\Videos\RealPlayer%20Downloads\Is%20the%20Dead%20Sea%20Dying%20%20-%20Video%20-%20TIME.com.mo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Ocean Water Chemistry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Chap 13 – Section 3</a:t>
            </a:r>
            <a:endParaRPr lang="en-US" sz="3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229600" cy="1066800"/>
          </a:xfrm>
        </p:spPr>
        <p:txBody>
          <a:bodyPr/>
          <a:lstStyle/>
          <a:p>
            <a:r>
              <a:rPr lang="en-US" dirty="0" smtClean="0"/>
              <a:t>What is used to measure salinity?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71600"/>
            <a:ext cx="4038600" cy="4525963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00B050"/>
                </a:solidFill>
              </a:rPr>
              <a:t>HYDROMETER</a:t>
            </a:r>
          </a:p>
          <a:p>
            <a:pPr>
              <a:buNone/>
            </a:pPr>
            <a:r>
              <a:rPr lang="en-US" sz="2800" b="1" dirty="0" smtClean="0">
                <a:solidFill>
                  <a:srgbClr val="00B050"/>
                </a:solidFill>
              </a:rPr>
              <a:t>A tube that is calibrated and is put in the water to see how high it floats!</a:t>
            </a:r>
            <a:endParaRPr lang="en-US" sz="2800" b="1" dirty="0">
              <a:solidFill>
                <a:srgbClr val="00B050"/>
              </a:solidFill>
            </a:endParaRPr>
          </a:p>
        </p:txBody>
      </p:sp>
      <p:pic>
        <p:nvPicPr>
          <p:cNvPr id="5" name="Content Placeholder 4" descr="hydrometer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524000" y="3725537"/>
            <a:ext cx="2819400" cy="29610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6" name="Picture 5" descr="hydrometer diagra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86400" y="1371600"/>
            <a:ext cx="3124200" cy="51490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8600" y="1524000"/>
            <a:ext cx="4343400" cy="51816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724400" y="1524000"/>
            <a:ext cx="4038600" cy="5105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066800"/>
          </a:xfrm>
        </p:spPr>
        <p:txBody>
          <a:bodyPr/>
          <a:lstStyle/>
          <a:p>
            <a:r>
              <a:rPr lang="en-US" dirty="0" smtClean="0"/>
              <a:t>Other Ocean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524000"/>
            <a:ext cx="4267200" cy="5251387"/>
          </a:xfrm>
        </p:spPr>
        <p:txBody>
          <a:bodyPr>
            <a:noAutofit/>
          </a:bodyPr>
          <a:lstStyle/>
          <a:p>
            <a:r>
              <a:rPr lang="en-US" sz="2400" b="1" u="sng" dirty="0" smtClean="0"/>
              <a:t>Temperature:</a:t>
            </a:r>
          </a:p>
          <a:p>
            <a:pPr>
              <a:buNone/>
            </a:pPr>
            <a:r>
              <a:rPr lang="en-US" sz="2400" dirty="0" smtClean="0"/>
              <a:t>Warm water = lower density; rises</a:t>
            </a:r>
          </a:p>
          <a:p>
            <a:pPr>
              <a:buNone/>
            </a:pPr>
            <a:r>
              <a:rPr lang="en-US" sz="2400" dirty="0" smtClean="0"/>
              <a:t>Cold water = higher density; sinks</a:t>
            </a:r>
          </a:p>
          <a:p>
            <a:pPr>
              <a:buNone/>
            </a:pPr>
            <a:r>
              <a:rPr lang="en-US" sz="2400" dirty="0" smtClean="0"/>
              <a:t>As you move away from equator  ocean water temp decreases.</a:t>
            </a:r>
          </a:p>
          <a:p>
            <a:pPr>
              <a:buNone/>
            </a:pPr>
            <a:r>
              <a:rPr lang="en-US" sz="2400" dirty="0" smtClean="0"/>
              <a:t>Temperature decreases with depth.</a:t>
            </a:r>
          </a:p>
          <a:p>
            <a:pPr>
              <a:buNone/>
            </a:pPr>
            <a:r>
              <a:rPr lang="en-US" sz="2400" dirty="0" smtClean="0"/>
              <a:t>Deeper = colder!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038600" cy="5327587"/>
          </a:xfrm>
        </p:spPr>
        <p:txBody>
          <a:bodyPr>
            <a:normAutofit fontScale="92500"/>
          </a:bodyPr>
          <a:lstStyle/>
          <a:p>
            <a:r>
              <a:rPr lang="en-US" sz="3000" b="1" u="sng" dirty="0" smtClean="0"/>
              <a:t>Gases:</a:t>
            </a:r>
          </a:p>
          <a:p>
            <a:pPr>
              <a:buNone/>
            </a:pPr>
            <a:r>
              <a:rPr lang="en-US" sz="2400" dirty="0" smtClean="0"/>
              <a:t>Dissolved gases in water that organisms must have to live!</a:t>
            </a:r>
          </a:p>
          <a:p>
            <a:pPr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Oxygen and Carbon Dioxide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CO2 is very plentiful in the ocean.</a:t>
            </a:r>
          </a:p>
          <a:p>
            <a:pPr>
              <a:buNone/>
            </a:pPr>
            <a:r>
              <a:rPr lang="en-US" sz="2400" dirty="0" smtClean="0"/>
              <a:t>O2 is more scarce</a:t>
            </a:r>
          </a:p>
          <a:p>
            <a:pPr>
              <a:buNone/>
            </a:pPr>
            <a:r>
              <a:rPr lang="en-US" sz="2400" dirty="0" smtClean="0"/>
              <a:t>Amount of dissolved oxygen is affected by temperature!</a:t>
            </a:r>
          </a:p>
          <a:p>
            <a:pPr>
              <a:buNone/>
            </a:pPr>
            <a:r>
              <a:rPr lang="en-US" sz="2400" dirty="0" smtClean="0"/>
              <a:t>Higher temp = less oxygen</a:t>
            </a:r>
          </a:p>
          <a:p>
            <a:pPr>
              <a:buNone/>
            </a:pPr>
            <a:r>
              <a:rPr lang="en-US" sz="2400" dirty="0" smtClean="0"/>
              <a:t>Lower temp = more oxygen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</a:rPr>
              <a:t>Temperature variation in oceans</a:t>
            </a:r>
            <a:endParaRPr lang="en-US" b="1" dirty="0">
              <a:solidFill>
                <a:srgbClr val="7030A0"/>
              </a:solidFill>
            </a:endParaRPr>
          </a:p>
        </p:txBody>
      </p:sp>
      <p:pic>
        <p:nvPicPr>
          <p:cNvPr id="5" name="Content Placeholder 4" descr="ocean temps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38026" y="2133600"/>
            <a:ext cx="8405974" cy="4378675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urved Up Arrow 5"/>
          <p:cNvSpPr/>
          <p:nvPr/>
        </p:nvSpPr>
        <p:spPr>
          <a:xfrm rot="18487680">
            <a:off x="6099714" y="4621431"/>
            <a:ext cx="3079003" cy="1690585"/>
          </a:xfrm>
          <a:prstGeom prst="curved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Flowchart: Alternate Process 6"/>
          <p:cNvSpPr/>
          <p:nvPr/>
        </p:nvSpPr>
        <p:spPr>
          <a:xfrm>
            <a:off x="1676400" y="5410200"/>
            <a:ext cx="4114800" cy="838200"/>
          </a:xfrm>
          <a:prstGeom prst="flowChartAlternateProces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Aharoni" pitchFamily="2" charset="-79"/>
                <a:cs typeface="Aharoni" pitchFamily="2" charset="-79"/>
              </a:rPr>
              <a:t>WARMER temps near equator!</a:t>
            </a:r>
            <a:endParaRPr lang="en-US" sz="24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95400" y="3886200"/>
            <a:ext cx="7162800" cy="762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Sequential Access Storage 8"/>
          <p:cNvSpPr/>
          <p:nvPr/>
        </p:nvSpPr>
        <p:spPr>
          <a:xfrm>
            <a:off x="0" y="2590800"/>
            <a:ext cx="1981200" cy="1371600"/>
          </a:xfrm>
          <a:prstGeom prst="flowChartMagneticTap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Aharoni" pitchFamily="2" charset="-79"/>
                <a:cs typeface="Aharoni" pitchFamily="2" charset="-79"/>
              </a:rPr>
              <a:t>EQUATOR</a:t>
            </a:r>
            <a:endParaRPr lang="en-US" sz="2000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owchart: Alternate Process 5"/>
          <p:cNvSpPr/>
          <p:nvPr/>
        </p:nvSpPr>
        <p:spPr>
          <a:xfrm>
            <a:off x="4648200" y="1066800"/>
            <a:ext cx="4343400" cy="4267200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water salinity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85141" y="609600"/>
            <a:ext cx="4463059" cy="6203043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267200" cy="5479987"/>
          </a:xfrm>
        </p:spPr>
        <p:txBody>
          <a:bodyPr>
            <a:normAutofit/>
          </a:bodyPr>
          <a:lstStyle/>
          <a:p>
            <a:r>
              <a:rPr lang="en-US" sz="3600" b="1" u="sng" dirty="0" smtClean="0">
                <a:solidFill>
                  <a:srgbClr val="0070C0"/>
                </a:solidFill>
                <a:latin typeface="Boopee" pitchFamily="2" charset="0"/>
              </a:rPr>
              <a:t>Comparison of  Salinities</a:t>
            </a:r>
          </a:p>
          <a:p>
            <a:endParaRPr lang="en-US" sz="3600" b="1" dirty="0" smtClean="0">
              <a:latin typeface="Boopee" pitchFamily="2" charset="0"/>
            </a:endParaRPr>
          </a:p>
          <a:p>
            <a:r>
              <a:rPr lang="en-US" sz="3600" b="1" dirty="0" smtClean="0">
                <a:latin typeface="Boopee" pitchFamily="2" charset="0"/>
              </a:rPr>
              <a:t>Brine has the highest</a:t>
            </a:r>
          </a:p>
          <a:p>
            <a:r>
              <a:rPr lang="en-US" sz="3600" b="1" dirty="0" smtClean="0">
                <a:latin typeface="Boopee" pitchFamily="2" charset="0"/>
              </a:rPr>
              <a:t>Fresh has the lowest</a:t>
            </a:r>
          </a:p>
          <a:p>
            <a:endParaRPr lang="en-US" sz="3600" b="1" dirty="0" smtClean="0">
              <a:latin typeface="Boopee" pitchFamily="2" charset="0"/>
            </a:endParaRPr>
          </a:p>
          <a:p>
            <a:r>
              <a:rPr lang="en-US" sz="3600" b="1" dirty="0" smtClean="0">
                <a:latin typeface="Boopee" pitchFamily="2" charset="0"/>
              </a:rPr>
              <a:t>What does </a:t>
            </a:r>
            <a:r>
              <a:rPr lang="en-US" sz="3600" b="1" dirty="0" err="1" smtClean="0">
                <a:latin typeface="Boopee" pitchFamily="2" charset="0"/>
              </a:rPr>
              <a:t>ppt</a:t>
            </a:r>
            <a:r>
              <a:rPr lang="en-US" sz="3600" b="1" dirty="0" smtClean="0">
                <a:latin typeface="Boopee" pitchFamily="2" charset="0"/>
              </a:rPr>
              <a:t> stand for?</a:t>
            </a:r>
            <a:endParaRPr lang="en-US" sz="3600" b="1" dirty="0">
              <a:latin typeface="Boopee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229600" cy="106680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CHANGES WITH DEPTH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229600" cy="4325112"/>
          </a:xfrm>
        </p:spPr>
        <p:txBody>
          <a:bodyPr/>
          <a:lstStyle/>
          <a:p>
            <a:r>
              <a:rPr lang="en-US" dirty="0" smtClean="0"/>
              <a:t>Temperature decreases and pressure increases!</a:t>
            </a:r>
            <a:endParaRPr lang="en-US" dirty="0"/>
          </a:p>
        </p:txBody>
      </p:sp>
      <p:pic>
        <p:nvPicPr>
          <p:cNvPr id="4" name="Picture 3" descr="changes in temp &amp; pressu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2286001"/>
            <a:ext cx="3429000" cy="43495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 descr="submersibl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43400" y="2285999"/>
            <a:ext cx="4038600" cy="27120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114800" y="5029200"/>
            <a:ext cx="4800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In order for scientists to study under water they must use </a:t>
            </a:r>
            <a:r>
              <a:rPr lang="en-US" sz="2400" b="1" u="sng" dirty="0" smtClean="0">
                <a:solidFill>
                  <a:srgbClr val="00B050"/>
                </a:solidFill>
              </a:rPr>
              <a:t>SUBMERSIBLES</a:t>
            </a:r>
            <a:r>
              <a:rPr lang="en-US" sz="2400" dirty="0" smtClean="0"/>
              <a:t>.  They are built to resist pressure.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Lab –Investigating Changes in Density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are going to make our own hydrometer using a pencil and tacks!</a:t>
            </a:r>
          </a:p>
          <a:p>
            <a:r>
              <a:rPr lang="en-US" dirty="0" smtClean="0"/>
              <a:t>You are going to measure the differences in density of warm and cold water. </a:t>
            </a:r>
          </a:p>
          <a:p>
            <a:r>
              <a:rPr lang="en-US" dirty="0" smtClean="0"/>
              <a:t>You will then measure water samples with different salinities.</a:t>
            </a:r>
          </a:p>
          <a:p>
            <a:r>
              <a:rPr lang="en-US" dirty="0" smtClean="0"/>
              <a:t>Read the lab on pg. 454 of </a:t>
            </a:r>
            <a:r>
              <a:rPr lang="en-US" smtClean="0"/>
              <a:t>your textbook.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is ocean water salty?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Undersea volcanoes erupted, ejecting chemicals into the water</a:t>
            </a:r>
          </a:p>
          <a:p>
            <a:r>
              <a:rPr lang="en-US" sz="3600" dirty="0" smtClean="0"/>
              <a:t>Rains eroded land washing chemicals from rocks into the ocean</a:t>
            </a:r>
          </a:p>
          <a:p>
            <a:r>
              <a:rPr lang="en-US" sz="3600" dirty="0" smtClean="0"/>
              <a:t>Over a LONG period of time this produced the salty ocean water</a:t>
            </a:r>
            <a:endParaRPr lang="en-US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1066800"/>
          </a:xfrm>
        </p:spPr>
        <p:txBody>
          <a:bodyPr/>
          <a:lstStyle/>
          <a:p>
            <a:r>
              <a:rPr lang="en-US" dirty="0" smtClean="0"/>
              <a:t>SALINITY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229600" cy="4325112"/>
          </a:xfrm>
        </p:spPr>
        <p:txBody>
          <a:bodyPr/>
          <a:lstStyle/>
          <a:p>
            <a:r>
              <a:rPr lang="en-US" b="1" u="sng" dirty="0" smtClean="0">
                <a:solidFill>
                  <a:srgbClr val="FF0000"/>
                </a:solidFill>
              </a:rPr>
              <a:t>Salinity</a:t>
            </a:r>
            <a:r>
              <a:rPr lang="en-US" dirty="0" smtClean="0"/>
              <a:t> is a measurement of the total amount of dissolved salts in a sample of water</a:t>
            </a:r>
          </a:p>
          <a:p>
            <a:r>
              <a:rPr lang="en-US" dirty="0" smtClean="0"/>
              <a:t>Average % - ocean water is 3.5% dissolved salts and 96.5% water</a:t>
            </a:r>
          </a:p>
          <a:p>
            <a:r>
              <a:rPr lang="en-US" dirty="0" smtClean="0"/>
              <a:t>Salinity usually measured in parts per thousand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Flowchart: Terminator 3"/>
          <p:cNvSpPr/>
          <p:nvPr/>
        </p:nvSpPr>
        <p:spPr>
          <a:xfrm>
            <a:off x="2667000" y="3733800"/>
            <a:ext cx="3657600" cy="1066800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Aharoni" pitchFamily="2" charset="-79"/>
                <a:cs typeface="Aharoni" pitchFamily="2" charset="-79"/>
              </a:rPr>
              <a:t>1000</a:t>
            </a:r>
            <a:r>
              <a:rPr lang="en-US" sz="2800" dirty="0" smtClean="0">
                <a:latin typeface="Aharoni" pitchFamily="2" charset="-79"/>
                <a:cs typeface="Aharoni" pitchFamily="2" charset="-79"/>
              </a:rPr>
              <a:t> g sample of ocean water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Left Arrow 4"/>
          <p:cNvSpPr/>
          <p:nvPr/>
        </p:nvSpPr>
        <p:spPr>
          <a:xfrm rot="19246356">
            <a:off x="2073872" y="4667935"/>
            <a:ext cx="761620" cy="6096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eft Arrow 5"/>
          <p:cNvSpPr/>
          <p:nvPr/>
        </p:nvSpPr>
        <p:spPr>
          <a:xfrm rot="12532664">
            <a:off x="6173318" y="4739392"/>
            <a:ext cx="939941" cy="6096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Preparation 6"/>
          <p:cNvSpPr/>
          <p:nvPr/>
        </p:nvSpPr>
        <p:spPr>
          <a:xfrm>
            <a:off x="762000" y="5334000"/>
            <a:ext cx="2362200" cy="1371600"/>
          </a:xfrm>
          <a:prstGeom prst="flowChartPreparati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Arial Black" pitchFamily="34" charset="0"/>
              </a:rPr>
              <a:t>35 grams of dissolved salts</a:t>
            </a:r>
            <a:endParaRPr lang="en-US" dirty="0">
              <a:latin typeface="Arial Black" pitchFamily="34" charset="0"/>
            </a:endParaRPr>
          </a:p>
        </p:txBody>
      </p:sp>
      <p:sp>
        <p:nvSpPr>
          <p:cNvPr id="8" name="Flowchart: Preparation 7"/>
          <p:cNvSpPr/>
          <p:nvPr/>
        </p:nvSpPr>
        <p:spPr>
          <a:xfrm>
            <a:off x="6781800" y="5181600"/>
            <a:ext cx="2362200" cy="1524000"/>
          </a:xfrm>
          <a:prstGeom prst="flowChartPreparat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Arial Black" pitchFamily="34" charset="0"/>
              </a:rPr>
              <a:t>965 grams of water</a:t>
            </a:r>
            <a:endParaRPr lang="en-US" dirty="0">
              <a:latin typeface="Arial Black" pitchFamily="34" charset="0"/>
            </a:endParaRPr>
          </a:p>
        </p:txBody>
      </p:sp>
      <p:sp>
        <p:nvSpPr>
          <p:cNvPr id="9" name="Explosion 1 8"/>
          <p:cNvSpPr/>
          <p:nvPr/>
        </p:nvSpPr>
        <p:spPr>
          <a:xfrm>
            <a:off x="3048000" y="3733800"/>
            <a:ext cx="3886200" cy="3124200"/>
          </a:xfrm>
          <a:prstGeom prst="irregularSeal1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atin typeface="Arial Black" pitchFamily="34" charset="0"/>
              </a:rPr>
              <a:t>35 parts per thousand</a:t>
            </a:r>
            <a:endParaRPr lang="en-US" sz="28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70" decel="1000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770" decel="1000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2" dur="77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4" dur="77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6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770" decel="100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770" decel="100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1" dur="77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3" dur="77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build="allAtOnce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229600" cy="1066800"/>
          </a:xfrm>
        </p:spPr>
        <p:txBody>
          <a:bodyPr/>
          <a:lstStyle/>
          <a:p>
            <a:r>
              <a:rPr lang="en-US" dirty="0" smtClean="0">
                <a:solidFill>
                  <a:srgbClr val="168278"/>
                </a:solidFill>
                <a:latin typeface="Aharoni" pitchFamily="2" charset="-79"/>
                <a:cs typeface="Aharoni" pitchFamily="2" charset="-79"/>
              </a:rPr>
              <a:t>Composition of Seawater</a:t>
            </a:r>
            <a:endParaRPr lang="en-US" dirty="0">
              <a:solidFill>
                <a:srgbClr val="168278"/>
              </a:solidFill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4" name="Content Placeholder 3" descr="comp of sea water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133600"/>
            <a:ext cx="5867400" cy="3962400"/>
          </a:xfr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038600" cy="4525963"/>
          </a:xfrm>
        </p:spPr>
        <p:txBody>
          <a:bodyPr>
            <a:noAutofit/>
          </a:bodyPr>
          <a:lstStyle/>
          <a:p>
            <a:r>
              <a:rPr lang="en-US" sz="2800" dirty="0" smtClean="0"/>
              <a:t>Sodium chloride is present in the largest amount</a:t>
            </a:r>
          </a:p>
          <a:p>
            <a:r>
              <a:rPr lang="en-US" sz="2800" dirty="0" smtClean="0"/>
              <a:t>In water, it dissolves and the sodium and chloride separate into ions.</a:t>
            </a:r>
          </a:p>
          <a:p>
            <a:r>
              <a:rPr lang="en-US" sz="2800" dirty="0" smtClean="0"/>
              <a:t>Sodium &amp; Chloride ions make up over 80% of the ions in salt water!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229600" cy="1066800"/>
          </a:xfrm>
        </p:spPr>
        <p:txBody>
          <a:bodyPr/>
          <a:lstStyle/>
          <a:p>
            <a:r>
              <a:rPr lang="en-US" dirty="0" smtClean="0"/>
              <a:t>Variations in salinity</a:t>
            </a:r>
            <a:endParaRPr lang="en-US" dirty="0"/>
          </a:p>
        </p:txBody>
      </p:sp>
      <p:pic>
        <p:nvPicPr>
          <p:cNvPr id="4" name="Content Placeholder 3" descr="salinity world ocean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9200" y="1477963"/>
            <a:ext cx="6781800" cy="50673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1066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85800"/>
            <a:ext cx="8229600" cy="4325112"/>
          </a:xfrm>
        </p:spPr>
        <p:txBody>
          <a:bodyPr>
            <a:noAutofit/>
          </a:bodyPr>
          <a:lstStyle/>
          <a:p>
            <a:r>
              <a:rPr lang="en-US" dirty="0" smtClean="0"/>
              <a:t>Salinity is usually lower at the surface.  </a:t>
            </a:r>
            <a:r>
              <a:rPr lang="en-US" b="1" dirty="0" smtClean="0">
                <a:solidFill>
                  <a:srgbClr val="FF0000"/>
                </a:solidFill>
              </a:rPr>
              <a:t>WHY?</a:t>
            </a:r>
          </a:p>
          <a:p>
            <a:pPr>
              <a:buNone/>
            </a:pPr>
            <a:r>
              <a:rPr lang="en-US" b="1" dirty="0" smtClean="0"/>
              <a:t>Rain, sleet, etc adds fresh water lowering the salinity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Salinity is usually lower near the mouths of rivers.  </a:t>
            </a:r>
            <a:r>
              <a:rPr lang="en-US" b="1" dirty="0" smtClean="0">
                <a:solidFill>
                  <a:srgbClr val="FF0000"/>
                </a:solidFill>
              </a:rPr>
              <a:t>WHY?</a:t>
            </a:r>
          </a:p>
          <a:p>
            <a:pPr>
              <a:buNone/>
            </a:pPr>
            <a:r>
              <a:rPr lang="en-US" b="1" dirty="0" smtClean="0"/>
              <a:t>Rivers dump fresh water into the ocean!</a:t>
            </a:r>
          </a:p>
          <a:p>
            <a:pPr>
              <a:buNone/>
            </a:pPr>
            <a:r>
              <a:rPr lang="en-US" dirty="0" smtClean="0"/>
              <a:t>Salinity is usually higher near the equator and the poles.  </a:t>
            </a:r>
            <a:r>
              <a:rPr lang="en-US" b="1" dirty="0" smtClean="0">
                <a:solidFill>
                  <a:srgbClr val="FF0000"/>
                </a:solidFill>
              </a:rPr>
              <a:t>WHY?</a:t>
            </a:r>
          </a:p>
          <a:p>
            <a:pPr>
              <a:buNone/>
            </a:pPr>
            <a:r>
              <a:rPr lang="en-US" b="1" dirty="0" smtClean="0"/>
              <a:t>Surface water evaporates in the warming climates leaving salt behind or surface water freezes leaving salt in liquid water.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does salinity levels affect the water?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It lowers the freezing point of water.  Ocean water freezes at -1.9</a:t>
            </a:r>
            <a:r>
              <a:rPr lang="en-US" sz="3600" baseline="30000" dirty="0" smtClean="0"/>
              <a:t>o</a:t>
            </a:r>
            <a:r>
              <a:rPr lang="en-US" sz="3600" dirty="0" smtClean="0"/>
              <a:t>C instead of 0</a:t>
            </a:r>
            <a:r>
              <a:rPr lang="en-US" sz="3600" baseline="30000" dirty="0" smtClean="0"/>
              <a:t>o</a:t>
            </a:r>
            <a:r>
              <a:rPr lang="en-US" sz="3600" dirty="0" smtClean="0"/>
              <a:t>C.</a:t>
            </a:r>
          </a:p>
          <a:p>
            <a:r>
              <a:rPr lang="en-US" sz="3600" dirty="0" smtClean="0"/>
              <a:t>Salt water has a higher density than fresh water therefore saltwater has a greater buoyancy.</a:t>
            </a:r>
          </a:p>
          <a:p>
            <a:r>
              <a:rPr lang="en-US" sz="3600" dirty="0" smtClean="0"/>
              <a:t>It “lifts” floating objects higher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457200"/>
            <a:ext cx="8229600" cy="1066800"/>
          </a:xfrm>
        </p:spPr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accent1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The Dead Sea</a:t>
            </a:r>
            <a:endParaRPr lang="en-US" sz="4400" dirty="0">
              <a:solidFill>
                <a:schemeClr val="accent1">
                  <a:lumMod val="75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8" name="Content Placeholder 7" descr="dead sea salt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48200" y="3581400"/>
            <a:ext cx="4267200" cy="2966418"/>
          </a:xfrm>
        </p:spPr>
      </p:pic>
      <p:pic>
        <p:nvPicPr>
          <p:cNvPr id="7" name="Content Placeholder 6" descr="dead sea floating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64467" y="762000"/>
            <a:ext cx="4255214" cy="2667000"/>
          </a:xfrm>
        </p:spPr>
      </p:pic>
      <p:sp>
        <p:nvSpPr>
          <p:cNvPr id="9" name="TextBox 8"/>
          <p:cNvSpPr txBox="1"/>
          <p:nvPr/>
        </p:nvSpPr>
        <p:spPr>
          <a:xfrm>
            <a:off x="228600" y="1524000"/>
            <a:ext cx="41910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The Dead Sea is the saltiest body of water in the world – it has the highest salinity.</a:t>
            </a:r>
          </a:p>
          <a:p>
            <a:r>
              <a:rPr lang="en-US" sz="3200" dirty="0" smtClean="0"/>
              <a:t>It has a salinity 8.6 times ocean water’s salinity.</a:t>
            </a:r>
          </a:p>
          <a:p>
            <a:r>
              <a:rPr lang="en-US" sz="3200" dirty="0" smtClean="0"/>
              <a:t>Salinity is btw 300 – 400 parts per thousand!!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229600" cy="1066800"/>
          </a:xfrm>
        </p:spPr>
        <p:txBody>
          <a:bodyPr/>
          <a:lstStyle/>
          <a:p>
            <a:r>
              <a:rPr lang="en-US" dirty="0" smtClean="0"/>
              <a:t>Click for video!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Is the Dead Sea Dying  - Video - TIME.com.mov">
            <a:hlinkClick r:id="" action="ppaction://media"/>
          </p:cNvPr>
          <p:cNvPicPr>
            <a:picLocks noGrp="1" noRot="1" noChangeAspect="1"/>
          </p:cNvPicPr>
          <p:nvPr>
            <p:ph sz="half"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952500" y="1371600"/>
            <a:ext cx="7124700" cy="5254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99</TotalTime>
  <Words>542</Words>
  <Application>Microsoft Office PowerPoint</Application>
  <PresentationFormat>On-screen Show (4:3)</PresentationFormat>
  <Paragraphs>70</Paragraphs>
  <Slides>15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Urban</vt:lpstr>
      <vt:lpstr>Ocean Water Chemistry</vt:lpstr>
      <vt:lpstr>Why is ocean water salty?</vt:lpstr>
      <vt:lpstr>SALINITY</vt:lpstr>
      <vt:lpstr>Composition of Seawater</vt:lpstr>
      <vt:lpstr>Variations in salinity</vt:lpstr>
      <vt:lpstr>Slide 6</vt:lpstr>
      <vt:lpstr>How does salinity levels affect the water?</vt:lpstr>
      <vt:lpstr>The Dead Sea</vt:lpstr>
      <vt:lpstr>Click for video!</vt:lpstr>
      <vt:lpstr>What is used to measure salinity?</vt:lpstr>
      <vt:lpstr>Other Ocean Properties</vt:lpstr>
      <vt:lpstr>Temperature variation in oceans</vt:lpstr>
      <vt:lpstr>Slide 13</vt:lpstr>
      <vt:lpstr>CHANGES WITH DEPTH</vt:lpstr>
      <vt:lpstr>Lab –Investigating Changes in Density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Ocean Water Chemistry</dc:title>
  <dc:creator>jluckey</dc:creator>
  <cp:lastModifiedBy>jluckey</cp:lastModifiedBy>
  <cp:revision>6</cp:revision>
  <dcterms:created xsi:type="dcterms:W3CDTF">2012-05-06T16:18:32Z</dcterms:created>
  <dcterms:modified xsi:type="dcterms:W3CDTF">2012-05-06T17:58:21Z</dcterms:modified>
</cp:coreProperties>
</file>